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A"/>
    <a:srgbClr val="93DAF7"/>
    <a:srgbClr val="FFB7B7"/>
    <a:srgbClr val="2DC142"/>
    <a:srgbClr val="53C5F3"/>
    <a:srgbClr val="47D45A"/>
    <a:srgbClr val="EAFCEC"/>
    <a:srgbClr val="40BFF2"/>
    <a:srgbClr val="6CCDF4"/>
    <a:srgbClr val="8DD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9" autoAdjust="0"/>
    <p:restoredTop sz="94660"/>
  </p:normalViewPr>
  <p:slideViewPr>
    <p:cSldViewPr snapToGrid="0">
      <p:cViewPr>
        <p:scale>
          <a:sx n="150" d="100"/>
          <a:sy n="150" d="100"/>
        </p:scale>
        <p:origin x="5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3AD8B-D8AA-40CA-B9C4-161339AA265D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8F198-70EE-41CF-BCC6-48B21FF4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3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2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22B1-4A62-DF31-8135-075B9341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760C4A-C9D2-F12A-0F55-37DDDB008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EA3095-1765-D985-967F-2597886F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6FF9D-C3ED-B480-B1DB-0E0F207ED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6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ABCED-C49C-8090-F358-7CA775B9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45C7E7-8117-0D71-AA56-EC20A00BA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EE3A4-0B99-9824-58DD-5DCE3F0C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ED769-38CB-037D-7E7D-465620B8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21391B-24FC-7F88-EB00-611BA294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9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0E391-D660-D8C4-5E12-FA6F305E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0D8369-D182-7D70-A9EB-A8133E462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70F05-4BCE-83ED-08F6-24B0FF0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5112-D1C3-DC0A-CC30-C202ACEC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1BF66-4DB3-E41D-DF6F-4FDE5B97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19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B59B52-F5F7-9F8B-EFDB-48DEA6006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C540DC-8215-DE64-190C-E5F801A8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6D655-6B6B-607A-2910-6D772418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1075C-5F02-7933-430C-ADB62B8D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72487-46DE-3BE0-B591-A41B6878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83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C1E5-36ED-095B-5819-D84383C3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AEEF4-1A53-C74C-2006-52A6C750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02720-2C00-65CA-FB15-59C23D4C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A0DC6-BD10-ECC7-E864-777AA06D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EB063-B80D-E218-2C8A-614AE3B0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3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525B-A3DE-683F-B12C-DD6DEAF3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E1116-A19B-F517-E2DA-2B7E4BA0A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E451EB-8089-8DB6-76FC-EAE64E87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DCA66-C7BE-64A5-AC82-479EE5AC8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20272-A9AC-5B1D-CF63-05163359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67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1C8F4-476F-568B-E0AD-6F887D51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1049F-A5FC-8D01-67F0-A68977E08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5B028-50E8-9155-9E8A-C54DDAC53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E6FC18-27E3-BE0B-FBC5-9F47BE8C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BE7325-08FB-A5D1-03A8-F9E021AF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684A8-CC47-02F5-764F-14611E22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14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7E94E-72F2-E514-F6CA-6C93B7BD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8260A0-1413-56FD-9A22-A1B56C34E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8B267C-CD99-16F2-EEED-A9B92134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21C8C5-691F-0778-8C4F-DB11115F4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E52926-D354-E338-9AB3-EA60B1C9A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678C8C-E4C2-1691-CEC5-D5FEAD4D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1F4D98-3CD2-1706-CA66-92BD7235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38D620-1B3F-C9FB-436D-1DBA641D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7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C40AA-FA38-A943-3820-BDD1C50A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1408DB-7E49-E6FD-52C6-98CD1085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4FE256-F36B-39E9-C643-1EEA6B8A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99B666-0F64-1EF8-8AFA-963ADAC6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6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9730FC-6671-2FF6-4E93-8C101B2E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853F7-7171-4C88-AAD5-671D09CB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08256-977F-3F8A-AFD5-2747617E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7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0F1BC-CF46-5EDE-283A-51B06E69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9AA21-CE76-81C8-4F9E-56D0A03D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2FD0D3-3629-FCB0-F878-6E4B913D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0C74F-4497-3E73-7B64-B2645C0E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4E5B6B-719F-8386-D819-C328AD2B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EF74DA-6752-4133-D173-C11907E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32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51EC2-A040-387A-513F-B338FBC0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C01969-FFEB-80F2-6980-7A5E41E18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F682C-3FEF-C53A-0C85-8FDA474B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5C1E25-FE8D-6892-D6B6-70EF3F16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5A07B1-5A88-BF14-1F53-9B02175C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8EBE4B-3483-644A-1D60-79A0B2BB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51CB5C-19D8-0D87-E05E-E40F95CEE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5458C-FC76-6FD3-B354-55602CE0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BB098-7F00-0135-B482-5C94B1B11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1AF50-C96E-4675-B618-CED1B3886439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5EE54-B0BF-3D51-58D7-A5CE1538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9364C0-719F-520F-BF87-622435CE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4.jpe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0AA9DFB-5542-B68F-A334-A7439817476A}"/>
              </a:ext>
            </a:extLst>
          </p:cNvPr>
          <p:cNvSpPr txBox="1"/>
          <p:nvPr/>
        </p:nvSpPr>
        <p:spPr>
          <a:xfrm>
            <a:off x="4503626" y="2743317"/>
            <a:ext cx="4360974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5640"/>
              </a:lnSpc>
            </a:pPr>
            <a:r>
              <a:rPr lang="en-US" altLang="zh-CN" sz="4800" dirty="0">
                <a:solidFill>
                  <a:srgbClr val="D8AC27"/>
                </a:solidFill>
                <a:latin typeface="Calisto MT" panose="02040603050505030304" pitchFamily="18" charset="0"/>
              </a:rPr>
              <a:t>UC</a:t>
            </a:r>
            <a:r>
              <a:rPr lang="en-US" altLang="zh-CN" sz="4800" b="1" dirty="0">
                <a:solidFill>
                  <a:srgbClr val="0F2D53"/>
                </a:solidFill>
                <a:latin typeface="+mj-lt"/>
              </a:rPr>
              <a:t>  </a:t>
            </a:r>
            <a:r>
              <a:rPr lang="en-US" altLang="zh-CN" sz="4800" dirty="0">
                <a:solidFill>
                  <a:srgbClr val="0F2D53"/>
                </a:solidFill>
                <a:latin typeface="Calisto MT" panose="02040603050505030304" pitchFamily="18" charset="0"/>
              </a:rPr>
              <a:t>MERCED</a:t>
            </a:r>
          </a:p>
          <a:p>
            <a:pPr algn="just">
              <a:lnSpc>
                <a:spcPts val="5640"/>
              </a:lnSpc>
            </a:pPr>
            <a:r>
              <a:rPr lang="en-US" altLang="zh-CN" sz="7200" dirty="0">
                <a:solidFill>
                  <a:srgbClr val="D8AC27"/>
                </a:solidFill>
                <a:latin typeface="Calisto MT" panose="02040603050505030304" pitchFamily="18" charset="0"/>
              </a:rPr>
              <a:t>NLP</a:t>
            </a:r>
            <a:r>
              <a:rPr lang="en-US" altLang="zh-CN" sz="7200" dirty="0">
                <a:latin typeface="Calisto MT" panose="02040603050505030304" pitchFamily="18" charset="0"/>
              </a:rPr>
              <a:t> </a:t>
            </a:r>
            <a:r>
              <a:rPr lang="en-US" altLang="zh-CN" sz="7200" dirty="0">
                <a:solidFill>
                  <a:srgbClr val="0F2D53"/>
                </a:solidFill>
                <a:latin typeface="Calisto MT" panose="02040603050505030304" pitchFamily="18" charset="0"/>
              </a:rPr>
              <a:t>LAB</a:t>
            </a:r>
            <a:endParaRPr lang="zh-CN" altLang="en-US" sz="7200" dirty="0">
              <a:solidFill>
                <a:srgbClr val="0F2D53"/>
              </a:solidFill>
              <a:latin typeface="Calisto MT" panose="02040603050505030304" pitchFamily="18" charset="0"/>
            </a:endParaRPr>
          </a:p>
        </p:txBody>
      </p:sp>
      <p:pic>
        <p:nvPicPr>
          <p:cNvPr id="1038" name="Picture 14" descr="UC Merced Golden Bobcats Logo - PNG Logo Vector Brand Downloads (SVG, EPS)">
            <a:extLst>
              <a:ext uri="{FF2B5EF4-FFF2-40B4-BE49-F238E27FC236}">
                <a16:creationId xmlns:a16="http://schemas.microsoft.com/office/drawing/2014/main" id="{656D97B3-0DFA-96D6-ED3F-4AAC4D5F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441165"/>
            <a:ext cx="4360974" cy="349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6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FC0AA39-2FD5-7217-723D-63185D1F1D96}"/>
              </a:ext>
            </a:extLst>
          </p:cNvPr>
          <p:cNvGrpSpPr/>
          <p:nvPr/>
        </p:nvGrpSpPr>
        <p:grpSpPr>
          <a:xfrm>
            <a:off x="3454399" y="1504950"/>
            <a:ext cx="6338957" cy="2946676"/>
            <a:chOff x="3454399" y="1504950"/>
            <a:chExt cx="6338957" cy="2946676"/>
          </a:xfrm>
          <a:gradFill flip="none" rotWithShape="1">
            <a:gsLst>
              <a:gs pos="0">
                <a:schemeClr val="accent4">
                  <a:lumMod val="20000"/>
                  <a:lumOff val="80000"/>
                  <a:alpha val="52000"/>
                </a:schemeClr>
              </a:gs>
              <a:gs pos="45000">
                <a:srgbClr val="53C5F3"/>
              </a:gs>
              <a:gs pos="79000">
                <a:srgbClr val="86E089">
                  <a:alpha val="70000"/>
                </a:srgbClr>
              </a:gs>
              <a:gs pos="22000">
                <a:srgbClr val="9BDEF8">
                  <a:alpha val="54000"/>
                </a:srgbClr>
              </a:gs>
              <a:gs pos="61000">
                <a:srgbClr val="2DC142"/>
              </a:gs>
              <a:gs pos="100000">
                <a:schemeClr val="accent6">
                  <a:lumMod val="30000"/>
                  <a:lumOff val="70000"/>
                  <a:alpha val="69000"/>
                </a:schemeClr>
              </a:gs>
            </a:gsLst>
            <a:lin ang="5400000" scaled="1"/>
            <a:tileRect/>
          </a:gra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C02A78D-A410-D651-1D40-5BF17E3AE209}"/>
                </a:ext>
              </a:extLst>
            </p:cNvPr>
            <p:cNvSpPr/>
            <p:nvPr/>
          </p:nvSpPr>
          <p:spPr>
            <a:xfrm>
              <a:off x="3454399" y="1504950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Trustworthy AI Assistants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Systematic Design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EF0B79-4C4E-6562-1CBA-09223285EDAC}"/>
                </a:ext>
              </a:extLst>
            </p:cNvPr>
            <p:cNvSpPr/>
            <p:nvPr/>
          </p:nvSpPr>
          <p:spPr>
            <a:xfrm>
              <a:off x="3454399" y="2575063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Natural Language Processing</a:t>
              </a:r>
              <a:endParaRPr lang="zh-CN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FD9347F-4E6F-F079-0467-57386FF1C34B}"/>
                </a:ext>
              </a:extLst>
            </p:cNvPr>
            <p:cNvSpPr/>
            <p:nvPr/>
          </p:nvSpPr>
          <p:spPr>
            <a:xfrm>
              <a:off x="3454399" y="3645176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Large Foundation Models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Fundamental Innovation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B9C11C4-8A79-9FCB-2CA9-61DDBC27B732}"/>
              </a:ext>
            </a:extLst>
          </p:cNvPr>
          <p:cNvSpPr/>
          <p:nvPr/>
        </p:nvSpPr>
        <p:spPr>
          <a:xfrm>
            <a:off x="3454398" y="1504950"/>
            <a:ext cx="6338957" cy="2946676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27000"/>
                </a:srgbClr>
              </a:gs>
              <a:gs pos="0">
                <a:schemeClr val="bg1">
                  <a:alpha val="0"/>
                </a:schemeClr>
              </a:gs>
              <a:gs pos="73400">
                <a:srgbClr val="FFFFFF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F3FFB1-E3D4-4DA0-9FE4-2C80010EC6E6}"/>
              </a:ext>
            </a:extLst>
          </p:cNvPr>
          <p:cNvGrpSpPr/>
          <p:nvPr/>
        </p:nvGrpSpPr>
        <p:grpSpPr>
          <a:xfrm flipH="1">
            <a:off x="7931106" y="1662082"/>
            <a:ext cx="1085221" cy="2475229"/>
            <a:chOff x="9260497" y="4478020"/>
            <a:chExt cx="1463467" cy="1750059"/>
          </a:xfrm>
        </p:grpSpPr>
        <p:sp>
          <p:nvSpPr>
            <p:cNvPr id="13" name="Freeform: Shape 37">
              <a:extLst>
                <a:ext uri="{FF2B5EF4-FFF2-40B4-BE49-F238E27FC236}">
                  <a16:creationId xmlns:a16="http://schemas.microsoft.com/office/drawing/2014/main" id="{3402E177-159D-ED19-9DF4-FA98EB8A0BF8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5">
              <a:extLst>
                <a:ext uri="{FF2B5EF4-FFF2-40B4-BE49-F238E27FC236}">
                  <a16:creationId xmlns:a16="http://schemas.microsoft.com/office/drawing/2014/main" id="{2AC66D83-9621-BAEE-4407-A7A77853F65F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C24475-36A4-0AF7-E5A3-8B23F282A296}"/>
              </a:ext>
            </a:extLst>
          </p:cNvPr>
          <p:cNvGrpSpPr/>
          <p:nvPr/>
        </p:nvGrpSpPr>
        <p:grpSpPr>
          <a:xfrm rot="10800000" flipH="1">
            <a:off x="4241800" y="1803394"/>
            <a:ext cx="1115331" cy="2475229"/>
            <a:chOff x="9260497" y="4478020"/>
            <a:chExt cx="1463467" cy="1750059"/>
          </a:xfrm>
        </p:grpSpPr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2178D262-D8E8-E3DE-D3C7-EF12D1922BBB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35">
              <a:extLst>
                <a:ext uri="{FF2B5EF4-FFF2-40B4-BE49-F238E27FC236}">
                  <a16:creationId xmlns:a16="http://schemas.microsoft.com/office/drawing/2014/main" id="{8798014C-A715-3BB1-3BAD-02121AA7A8C0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763AA0-C23D-2A64-0DC5-196ABB846105}"/>
              </a:ext>
            </a:extLst>
          </p:cNvPr>
          <p:cNvSpPr/>
          <p:nvPr/>
        </p:nvSpPr>
        <p:spPr>
          <a:xfrm>
            <a:off x="4444999" y="730250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Healthcare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88EDCE2-14C9-CDCC-F3EB-2DB5707527B8}"/>
              </a:ext>
            </a:extLst>
          </p:cNvPr>
          <p:cNvSpPr/>
          <p:nvPr/>
        </p:nvSpPr>
        <p:spPr>
          <a:xfrm>
            <a:off x="6648756" y="1108098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Education</a:t>
            </a:r>
            <a:endParaRPr lang="zh-CN" altLang="en-US" sz="16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D98C0A6-701F-E4B6-92DD-84982E117D17}"/>
              </a:ext>
            </a:extLst>
          </p:cNvPr>
          <p:cNvSpPr/>
          <p:nvPr/>
        </p:nvSpPr>
        <p:spPr>
          <a:xfrm>
            <a:off x="6554788" y="730250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Legal Services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092F6F1-7B98-34EF-1B87-FCA90C538CB8}"/>
              </a:ext>
            </a:extLst>
          </p:cNvPr>
          <p:cNvSpPr/>
          <p:nvPr/>
        </p:nvSpPr>
        <p:spPr>
          <a:xfrm>
            <a:off x="4444999" y="1108098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Web Agents</a:t>
            </a:r>
            <a:endParaRPr lang="zh-CN" altLang="en-US" sz="1600" dirty="0"/>
          </a:p>
        </p:txBody>
      </p:sp>
      <p:pic>
        <p:nvPicPr>
          <p:cNvPr id="1026" name="Picture 2" descr="hospital&quot; Emoji - Download for free – Iconduck">
            <a:extLst>
              <a:ext uri="{FF2B5EF4-FFF2-40B4-BE49-F238E27FC236}">
                <a16:creationId xmlns:a16="http://schemas.microsoft.com/office/drawing/2014/main" id="{09C6A6B6-818C-20B9-0B4E-A16C633A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695325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 Legal Plans Legal Consultancy Services | S. Jaykishan">
            <a:extLst>
              <a:ext uri="{FF2B5EF4-FFF2-40B4-BE49-F238E27FC236}">
                <a16:creationId xmlns:a16="http://schemas.microsoft.com/office/drawing/2014/main" id="{B7491A2A-69B0-BF7E-94F2-E60B17896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81" y="692172"/>
            <a:ext cx="411624" cy="4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 Emojis | Slack Marketplace">
            <a:extLst>
              <a:ext uri="{FF2B5EF4-FFF2-40B4-BE49-F238E27FC236}">
                <a16:creationId xmlns:a16="http://schemas.microsoft.com/office/drawing/2014/main" id="{4F521EAD-4651-EE6F-D64C-7E4E9957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57" y="1112354"/>
            <a:ext cx="294194" cy="2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ool&quot; Emoji - Download for free – Iconduck">
            <a:extLst>
              <a:ext uri="{FF2B5EF4-FFF2-40B4-BE49-F238E27FC236}">
                <a16:creationId xmlns:a16="http://schemas.microsoft.com/office/drawing/2014/main" id="{AE7CBB66-05DE-1E8E-4CCB-E257B1FC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56" y="1103796"/>
            <a:ext cx="324201" cy="3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4D27B8A-11F9-CEAA-E10D-E4461FBF109B}"/>
              </a:ext>
            </a:extLst>
          </p:cNvPr>
          <p:cNvSpPr/>
          <p:nvPr/>
        </p:nvSpPr>
        <p:spPr>
          <a:xfrm>
            <a:off x="8737587" y="942837"/>
            <a:ext cx="395136" cy="2984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…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A0B48B2-9A00-D4AD-3434-8DBA7C123A57}"/>
              </a:ext>
            </a:extLst>
          </p:cNvPr>
          <p:cNvSpPr/>
          <p:nvPr/>
        </p:nvSpPr>
        <p:spPr>
          <a:xfrm>
            <a:off x="4011931" y="4532320"/>
            <a:ext cx="1289051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Decoding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9F34F36-81B5-E689-4793-BD6B4DFA12BF}"/>
              </a:ext>
            </a:extLst>
          </p:cNvPr>
          <p:cNvSpPr/>
          <p:nvPr/>
        </p:nvSpPr>
        <p:spPr>
          <a:xfrm>
            <a:off x="7609149" y="4526269"/>
            <a:ext cx="1289052" cy="6823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Continual </a:t>
            </a:r>
          </a:p>
          <a:p>
            <a:pPr algn="ctr"/>
            <a:r>
              <a:rPr lang="en-US" altLang="zh-CN" sz="1600" dirty="0"/>
              <a:t>Learning</a:t>
            </a:r>
            <a:endParaRPr lang="zh-CN" altLang="en-US" sz="16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A17ABCB-DFDB-C667-DA79-57D85D2A75FC}"/>
              </a:ext>
            </a:extLst>
          </p:cNvPr>
          <p:cNvSpPr/>
          <p:nvPr/>
        </p:nvSpPr>
        <p:spPr>
          <a:xfrm>
            <a:off x="5655292" y="4910168"/>
            <a:ext cx="1871647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Instruction Tuning</a:t>
            </a:r>
            <a:endParaRPr lang="zh-CN" altLang="en-US" sz="16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E81DDC3-7779-BF7B-936A-79486CE00C13}"/>
              </a:ext>
            </a:extLst>
          </p:cNvPr>
          <p:cNvSpPr/>
          <p:nvPr/>
        </p:nvSpPr>
        <p:spPr>
          <a:xfrm>
            <a:off x="4011931" y="4910168"/>
            <a:ext cx="1580202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Data Synthesis</a:t>
            </a:r>
            <a:endParaRPr lang="zh-CN" altLang="en-US" sz="1600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8DE0124-9FBE-0413-5972-A4FBF2428755}"/>
              </a:ext>
            </a:extLst>
          </p:cNvPr>
          <p:cNvSpPr/>
          <p:nvPr/>
        </p:nvSpPr>
        <p:spPr>
          <a:xfrm>
            <a:off x="8980411" y="4526270"/>
            <a:ext cx="395136" cy="6823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…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B0D6EBB-584F-4D6D-8B6E-372C8E10CECB}"/>
              </a:ext>
            </a:extLst>
          </p:cNvPr>
          <p:cNvSpPr/>
          <p:nvPr/>
        </p:nvSpPr>
        <p:spPr>
          <a:xfrm>
            <a:off x="5402631" y="4526269"/>
            <a:ext cx="2025279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Meta-Generation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6D702FC-509D-BE24-D919-8C4B1BECAF65}"/>
              </a:ext>
            </a:extLst>
          </p:cNvPr>
          <p:cNvSpPr/>
          <p:nvPr/>
        </p:nvSpPr>
        <p:spPr>
          <a:xfrm rot="16200000">
            <a:off x="2704657" y="2609387"/>
            <a:ext cx="2198777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Capability, Controllability, Safety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1A81B59-BB53-DF65-5903-CA0E95C1D9E2}"/>
              </a:ext>
            </a:extLst>
          </p:cNvPr>
          <p:cNvSpPr/>
          <p:nvPr/>
        </p:nvSpPr>
        <p:spPr>
          <a:xfrm rot="5400000">
            <a:off x="8167115" y="2464333"/>
            <a:ext cx="2318589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Knowledge, Constraints, Generalization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06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5EE40-9DE6-D3FF-B638-5AD397F0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>
            <a:extLst>
              <a:ext uri="{FF2B5EF4-FFF2-40B4-BE49-F238E27FC236}">
                <a16:creationId xmlns:a16="http://schemas.microsoft.com/office/drawing/2014/main" id="{9E8C2FDE-E9F5-4ACA-282A-65E3CE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4" y="225232"/>
            <a:ext cx="3825976" cy="3473986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24F3A8E7-14D9-9474-040D-39594B95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163" y="225232"/>
            <a:ext cx="3309564" cy="2160042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7077838-4F9B-38E7-7D72-05E0B097DF9F}"/>
              </a:ext>
            </a:extLst>
          </p:cNvPr>
          <p:cNvSpPr txBox="1">
            <a:spLocks/>
          </p:cNvSpPr>
          <p:nvPr/>
        </p:nvSpPr>
        <p:spPr>
          <a:xfrm>
            <a:off x="2747160" y="2377582"/>
            <a:ext cx="4893276" cy="401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Closest to Yosemite National Park</a:t>
            </a:r>
          </a:p>
        </p:txBody>
      </p:sp>
      <p:pic>
        <p:nvPicPr>
          <p:cNvPr id="40" name="Picture 14" descr="A screenshot of a map&#10;&#10;Description automatically generated">
            <a:extLst>
              <a:ext uri="{FF2B5EF4-FFF2-40B4-BE49-F238E27FC236}">
                <a16:creationId xmlns:a16="http://schemas.microsoft.com/office/drawing/2014/main" id="{7EC81001-447D-51CC-CACE-DD6228939B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59"/>
          <a:stretch/>
        </p:blipFill>
        <p:spPr>
          <a:xfrm>
            <a:off x="7783524" y="225232"/>
            <a:ext cx="4215420" cy="3473986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2595713-1B9F-A867-A01D-7D8B1A7B1B97}"/>
              </a:ext>
            </a:extLst>
          </p:cNvPr>
          <p:cNvSpPr txBox="1">
            <a:spLocks/>
          </p:cNvSpPr>
          <p:nvPr/>
        </p:nvSpPr>
        <p:spPr>
          <a:xfrm>
            <a:off x="2310852" y="3003632"/>
            <a:ext cx="5504562" cy="743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 Hours’ Driving Distance </a:t>
            </a:r>
          </a:p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altLang="zh-CN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Silicon Valley</a:t>
            </a:r>
          </a:p>
        </p:txBody>
      </p:sp>
    </p:spTree>
    <p:extLst>
      <p:ext uri="{BB962C8B-B14F-4D97-AF65-F5344CB8AC3E}">
        <p14:creationId xmlns:p14="http://schemas.microsoft.com/office/powerpoint/2010/main" val="36613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9">
            <a:extLst>
              <a:ext uri="{FF2B5EF4-FFF2-40B4-BE49-F238E27FC236}">
                <a16:creationId xmlns:a16="http://schemas.microsoft.com/office/drawing/2014/main" id="{8EE8D854-38E9-6939-FB21-4D1E64FB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38" y="999122"/>
            <a:ext cx="3035243" cy="3035243"/>
          </a:xfrm>
          <a:prstGeom prst="rect">
            <a:avLst/>
          </a:prstGeom>
        </p:spPr>
      </p:pic>
      <p:pic>
        <p:nvPicPr>
          <p:cNvPr id="43" name="Picture 21" descr="A screenshot of a cellphone&#10;&#10;Description automatically generated">
            <a:extLst>
              <a:ext uri="{FF2B5EF4-FFF2-40B4-BE49-F238E27FC236}">
                <a16:creationId xmlns:a16="http://schemas.microsoft.com/office/drawing/2014/main" id="{D579BEEC-0CF0-AC12-417F-C5A632FB69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75"/>
          <a:stretch/>
        </p:blipFill>
        <p:spPr>
          <a:xfrm>
            <a:off x="8085747" y="1202204"/>
            <a:ext cx="1687822" cy="2831681"/>
          </a:xfrm>
          <a:prstGeom prst="rect">
            <a:avLst/>
          </a:prstGeom>
        </p:spPr>
      </p:pic>
      <p:sp>
        <p:nvSpPr>
          <p:cNvPr id="44" name="Rectangle: Rounded Corners 22">
            <a:extLst>
              <a:ext uri="{FF2B5EF4-FFF2-40B4-BE49-F238E27FC236}">
                <a16:creationId xmlns:a16="http://schemas.microsoft.com/office/drawing/2014/main" id="{97F50CBC-13F9-54C4-6DF0-426006668842}"/>
              </a:ext>
            </a:extLst>
          </p:cNvPr>
          <p:cNvSpPr/>
          <p:nvPr/>
        </p:nvSpPr>
        <p:spPr>
          <a:xfrm>
            <a:off x="8094400" y="1154814"/>
            <a:ext cx="1738622" cy="8460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4">
            <a:extLst>
              <a:ext uri="{FF2B5EF4-FFF2-40B4-BE49-F238E27FC236}">
                <a16:creationId xmlns:a16="http://schemas.microsoft.com/office/drawing/2014/main" id="{B488AFB8-8869-140D-FAC5-B854C07D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409" y="2567561"/>
            <a:ext cx="1084796" cy="974368"/>
          </a:xfrm>
          <a:prstGeom prst="rect">
            <a:avLst/>
          </a:prstGeom>
        </p:spPr>
      </p:pic>
      <p:pic>
        <p:nvPicPr>
          <p:cNvPr id="46" name="Picture 30" descr="A screenshot of a cellphone&#10;&#10;Description automatically generated">
            <a:extLst>
              <a:ext uri="{FF2B5EF4-FFF2-40B4-BE49-F238E27FC236}">
                <a16:creationId xmlns:a16="http://schemas.microsoft.com/office/drawing/2014/main" id="{7636F19A-4DCB-F997-1176-1F3CD4CFE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76" y="1169498"/>
            <a:ext cx="1694795" cy="2796125"/>
          </a:xfrm>
          <a:prstGeom prst="rect">
            <a:avLst/>
          </a:prstGeom>
        </p:spPr>
      </p:pic>
      <p:pic>
        <p:nvPicPr>
          <p:cNvPr id="48" name="图片 47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A2AEE96-9FD7-0015-C5D2-BC8030ECD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24" y="1175096"/>
            <a:ext cx="1728056" cy="2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2899D-C62F-BC77-CD31-35FE570D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Logo: Evolution And Meaning Behind The Iconic Brand Symbol -  LogoCreator.io">
            <a:extLst>
              <a:ext uri="{FF2B5EF4-FFF2-40B4-BE49-F238E27FC236}">
                <a16:creationId xmlns:a16="http://schemas.microsoft.com/office/drawing/2014/main" id="{5DE4025F-84E2-8F18-956A-E612EF612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5" t="19502" r="11563" b="21393"/>
          <a:stretch/>
        </p:blipFill>
        <p:spPr bwMode="auto">
          <a:xfrm>
            <a:off x="375313" y="349593"/>
            <a:ext cx="975815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yteDance - Company Profile | PocketGamer.biz">
            <a:extLst>
              <a:ext uri="{FF2B5EF4-FFF2-40B4-BE49-F238E27FC236}">
                <a16:creationId xmlns:a16="http://schemas.microsoft.com/office/drawing/2014/main" id="{21839BCC-DFA9-916F-82E3-41608DF5A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07" y="347568"/>
            <a:ext cx="975816" cy="7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cle Logo, symbol, meaning, history, PNG, brand">
            <a:extLst>
              <a:ext uri="{FF2B5EF4-FFF2-40B4-BE49-F238E27FC236}">
                <a16:creationId xmlns:a16="http://schemas.microsoft.com/office/drawing/2014/main" id="{25220F56-8975-D531-3ECB-3A92CE515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4" r="9957"/>
          <a:stretch/>
        </p:blipFill>
        <p:spPr bwMode="auto">
          <a:xfrm>
            <a:off x="2796702" y="349593"/>
            <a:ext cx="1117735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obe Logo, symbol, meaning, history, PNG, brand">
            <a:extLst>
              <a:ext uri="{FF2B5EF4-FFF2-40B4-BE49-F238E27FC236}">
                <a16:creationId xmlns:a16="http://schemas.microsoft.com/office/drawing/2014/main" id="{EBDAE5AF-8656-183E-2772-0AE353E5B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1" r="20890"/>
          <a:stretch/>
        </p:blipFill>
        <p:spPr bwMode="auto">
          <a:xfrm>
            <a:off x="4149316" y="349593"/>
            <a:ext cx="812258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ta logo and the history of the business | LogoMyWay">
            <a:extLst>
              <a:ext uri="{FF2B5EF4-FFF2-40B4-BE49-F238E27FC236}">
                <a16:creationId xmlns:a16="http://schemas.microsoft.com/office/drawing/2014/main" id="{DAB1D50C-00ED-B603-A516-478ABA37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53" y="349100"/>
            <a:ext cx="823669" cy="7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vo Communication Technology Logo PNG Vector (EPS, SVG) Free Download">
            <a:extLst>
              <a:ext uri="{FF2B5EF4-FFF2-40B4-BE49-F238E27FC236}">
                <a16:creationId xmlns:a16="http://schemas.microsoft.com/office/drawing/2014/main" id="{25EA55F6-B197-4BF3-67BA-50A75C3C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01" y="213256"/>
            <a:ext cx="1064525" cy="10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libaba Logo | SVG | Real Company | Alphabet, Letter A Logo">
            <a:extLst>
              <a:ext uri="{FF2B5EF4-FFF2-40B4-BE49-F238E27FC236}">
                <a16:creationId xmlns:a16="http://schemas.microsoft.com/office/drawing/2014/main" id="{84A6373B-EB11-F5F7-BA2C-DE2B439D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05" y="136046"/>
            <a:ext cx="1218945" cy="12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wnload Microsoft, Microsoft Logo, Microsoft Icon. Royalty-Free Vector  Graphic - Pixabay">
            <a:extLst>
              <a:ext uri="{FF2B5EF4-FFF2-40B4-BE49-F238E27FC236}">
                <a16:creationId xmlns:a16="http://schemas.microsoft.com/office/drawing/2014/main" id="{4ECE4CC9-696F-94CD-1039-8D3D1E27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29" y="413375"/>
            <a:ext cx="664287" cy="66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tepfun (阶跃星辰) Logo Free Download SV... · LobeHub">
            <a:extLst>
              <a:ext uri="{FF2B5EF4-FFF2-40B4-BE49-F238E27FC236}">
                <a16:creationId xmlns:a16="http://schemas.microsoft.com/office/drawing/2014/main" id="{347F188C-8C60-1AC5-B833-C21242EBA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395" y="361071"/>
            <a:ext cx="768895" cy="7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niversity Logo and Marks - Identity and Brand - University at Buffalo">
            <a:extLst>
              <a:ext uri="{FF2B5EF4-FFF2-40B4-BE49-F238E27FC236}">
                <a16:creationId xmlns:a16="http://schemas.microsoft.com/office/drawing/2014/main" id="{64AB384F-EC10-8756-4744-5C4D91A3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13009"/>
          <a:stretch/>
        </p:blipFill>
        <p:spPr bwMode="auto">
          <a:xfrm>
            <a:off x="414715" y="1441338"/>
            <a:ext cx="897010" cy="7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rand Guidelines | Identity | Logos and Marks | Script Logo">
            <a:extLst>
              <a:ext uri="{FF2B5EF4-FFF2-40B4-BE49-F238E27FC236}">
                <a16:creationId xmlns:a16="http://schemas.microsoft.com/office/drawing/2014/main" id="{66E81DC6-4454-9394-2B37-73A66297F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8" r="21690"/>
          <a:stretch/>
        </p:blipFill>
        <p:spPr bwMode="auto">
          <a:xfrm>
            <a:off x="1675788" y="1313470"/>
            <a:ext cx="1064525" cy="96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s | Brand Communications Guide">
            <a:extLst>
              <a:ext uri="{FF2B5EF4-FFF2-40B4-BE49-F238E27FC236}">
                <a16:creationId xmlns:a16="http://schemas.microsoft.com/office/drawing/2014/main" id="{8BDE73A0-6589-430F-BFBD-C9A99900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376" y="1432200"/>
            <a:ext cx="706720" cy="72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he University of Queensland – Universities Australia">
            <a:extLst>
              <a:ext uri="{FF2B5EF4-FFF2-40B4-BE49-F238E27FC236}">
                <a16:creationId xmlns:a16="http://schemas.microsoft.com/office/drawing/2014/main" id="{DE681B15-3C17-B7B5-0477-9B6DCAC5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59" y="1345883"/>
            <a:ext cx="899376" cy="89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anjing University - Wikipedia">
            <a:extLst>
              <a:ext uri="{FF2B5EF4-FFF2-40B4-BE49-F238E27FC236}">
                <a16:creationId xmlns:a16="http://schemas.microsoft.com/office/drawing/2014/main" id="{E9BA3A09-40BD-BF5D-1D6A-5E54AC6D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98" y="1405559"/>
            <a:ext cx="622034" cy="7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03203F1-2B4D-51B7-9E79-871165114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95" y="1383737"/>
            <a:ext cx="823669" cy="8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Westlake University - Wikipedia">
            <a:extLst>
              <a:ext uri="{FF2B5EF4-FFF2-40B4-BE49-F238E27FC236}">
                <a16:creationId xmlns:a16="http://schemas.microsoft.com/office/drawing/2014/main" id="{EC346126-361E-55F7-C1C4-8F7ABD95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427" y="1460262"/>
            <a:ext cx="668496" cy="67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国科大40周年校庆主题、标识发布—新闻—科学网">
            <a:extLst>
              <a:ext uri="{FF2B5EF4-FFF2-40B4-BE49-F238E27FC236}">
                <a16:creationId xmlns:a16="http://schemas.microsoft.com/office/drawing/2014/main" id="{923F0DD6-9DED-640C-177E-20AC11F30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0" r="22547" b="34024"/>
          <a:stretch/>
        </p:blipFill>
        <p:spPr bwMode="auto">
          <a:xfrm>
            <a:off x="8644986" y="1352941"/>
            <a:ext cx="804639" cy="8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outheast University - Wikipedia">
            <a:extLst>
              <a:ext uri="{FF2B5EF4-FFF2-40B4-BE49-F238E27FC236}">
                <a16:creationId xmlns:a16="http://schemas.microsoft.com/office/drawing/2014/main" id="{F7893E10-B973-1C60-AC28-1D9E01003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88" y="1370491"/>
            <a:ext cx="856434" cy="8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7C01CFD5-2CAD-9EFB-0F00-DB8603BB3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170" y="395190"/>
            <a:ext cx="700656" cy="7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Hong Kong University of Science and Technology - Wikipedia">
            <a:extLst>
              <a:ext uri="{FF2B5EF4-FFF2-40B4-BE49-F238E27FC236}">
                <a16:creationId xmlns:a16="http://schemas.microsoft.com/office/drawing/2014/main" id="{86C5AD32-B33B-1B41-9D74-01500F4B1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182" y="1351071"/>
            <a:ext cx="577644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NUS Faculty of Science - Leading in Science Education, Research and  Innovation to Transform Our Future NUS Faculty of Science">
            <a:extLst>
              <a:ext uri="{FF2B5EF4-FFF2-40B4-BE49-F238E27FC236}">
                <a16:creationId xmlns:a16="http://schemas.microsoft.com/office/drawing/2014/main" id="{2F5F4C41-18FC-1298-7086-1FD4F53AA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2970" r="23585" b="10045"/>
          <a:stretch/>
        </p:blipFill>
        <p:spPr bwMode="auto">
          <a:xfrm>
            <a:off x="1805731" y="2245879"/>
            <a:ext cx="696194" cy="8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ree High-Quality Monash University Logo Icon for Creative Design">
            <a:extLst>
              <a:ext uri="{FF2B5EF4-FFF2-40B4-BE49-F238E27FC236}">
                <a16:creationId xmlns:a16="http://schemas.microsoft.com/office/drawing/2014/main" id="{D0198FAC-BB66-B936-5C02-A045379EF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26798" r="37215" b="26482"/>
          <a:stretch/>
        </p:blipFill>
        <p:spPr bwMode="auto">
          <a:xfrm>
            <a:off x="515123" y="2303332"/>
            <a:ext cx="696194" cy="7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289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DB14A-8435-49F6-9E50-24188671C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9">
            <a:extLst>
              <a:ext uri="{FF2B5EF4-FFF2-40B4-BE49-F238E27FC236}">
                <a16:creationId xmlns:a16="http://schemas.microsoft.com/office/drawing/2014/main" id="{3D462102-A4A4-1E8D-039D-FCB40247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74" y="1402920"/>
            <a:ext cx="2880846" cy="2880846"/>
          </a:xfrm>
          <a:prstGeom prst="rect">
            <a:avLst/>
          </a:prstGeom>
        </p:spPr>
      </p:pic>
      <p:pic>
        <p:nvPicPr>
          <p:cNvPr id="43" name="Picture 21" descr="A screenshot of a cellphone&#10;&#10;Description automatically generated">
            <a:extLst>
              <a:ext uri="{FF2B5EF4-FFF2-40B4-BE49-F238E27FC236}">
                <a16:creationId xmlns:a16="http://schemas.microsoft.com/office/drawing/2014/main" id="{E66B199F-17CF-6B91-E024-1D11FE27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75"/>
          <a:stretch/>
        </p:blipFill>
        <p:spPr>
          <a:xfrm>
            <a:off x="3488347" y="2942104"/>
            <a:ext cx="1687822" cy="2831681"/>
          </a:xfrm>
          <a:prstGeom prst="rect">
            <a:avLst/>
          </a:prstGeom>
        </p:spPr>
      </p:pic>
      <p:sp>
        <p:nvSpPr>
          <p:cNvPr id="44" name="Rectangle: Rounded Corners 22">
            <a:extLst>
              <a:ext uri="{FF2B5EF4-FFF2-40B4-BE49-F238E27FC236}">
                <a16:creationId xmlns:a16="http://schemas.microsoft.com/office/drawing/2014/main" id="{A74633FF-BEA0-74AD-C64B-49A4E4F11439}"/>
              </a:ext>
            </a:extLst>
          </p:cNvPr>
          <p:cNvSpPr/>
          <p:nvPr/>
        </p:nvSpPr>
        <p:spPr>
          <a:xfrm>
            <a:off x="3497000" y="2894714"/>
            <a:ext cx="1738622" cy="8460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4">
            <a:extLst>
              <a:ext uri="{FF2B5EF4-FFF2-40B4-BE49-F238E27FC236}">
                <a16:creationId xmlns:a16="http://schemas.microsoft.com/office/drawing/2014/main" id="{2D1D891F-E961-341C-A063-2A07F16E8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09" y="4307461"/>
            <a:ext cx="1084796" cy="9743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E57FE1-917F-8978-620E-FBFD3E4645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599" t="56020"/>
          <a:stretch/>
        </p:blipFill>
        <p:spPr>
          <a:xfrm>
            <a:off x="4412749" y="643834"/>
            <a:ext cx="3198695" cy="1315232"/>
          </a:xfrm>
          <a:prstGeom prst="rect">
            <a:avLst/>
          </a:prstGeom>
        </p:spPr>
      </p:pic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7737D3CD-8BEA-9174-C0C8-45D36E8A7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0" y="643834"/>
            <a:ext cx="794275" cy="7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8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AF6048-3DF1-DA5C-064C-CE0AF3E9B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52" y="213171"/>
            <a:ext cx="4186693" cy="2990495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FDE104D9-3907-7CC5-8A0C-A862BFC1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99" y="2721292"/>
            <a:ext cx="2025201" cy="3816000"/>
          </a:xfrm>
          <a:prstGeom prst="rect">
            <a:avLst/>
          </a:prstGeom>
        </p:spPr>
      </p:pic>
      <p:pic>
        <p:nvPicPr>
          <p:cNvPr id="12" name="图片 11" descr="表格&#10;&#10;描述已自动生成">
            <a:extLst>
              <a:ext uri="{FF2B5EF4-FFF2-40B4-BE49-F238E27FC236}">
                <a16:creationId xmlns:a16="http://schemas.microsoft.com/office/drawing/2014/main" id="{286C28F7-0050-29F1-6270-85C32B1B9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2" y="2721292"/>
            <a:ext cx="2047332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58</Words>
  <Application>Microsoft Office PowerPoint</Application>
  <PresentationFormat>宽屏</PresentationFormat>
  <Paragraphs>26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Arial</vt:lpstr>
      <vt:lpstr>Calisto MT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Yiwei Wang</dc:creator>
  <cp:lastModifiedBy>Yiwei Wang</cp:lastModifiedBy>
  <cp:revision>34</cp:revision>
  <dcterms:created xsi:type="dcterms:W3CDTF">2025-01-04T21:26:41Z</dcterms:created>
  <dcterms:modified xsi:type="dcterms:W3CDTF">2025-01-10T03:00:10Z</dcterms:modified>
</cp:coreProperties>
</file>